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6" r:id="rId1"/>
  </p:sldMasterIdLst>
  <p:sldIdLst>
    <p:sldId id="256" r:id="rId2"/>
    <p:sldId id="257" r:id="rId3"/>
    <p:sldId id="258" r:id="rId4"/>
    <p:sldId id="259" r:id="rId5"/>
    <p:sldId id="261" r:id="rId6"/>
    <p:sldId id="260" r:id="rId7"/>
    <p:sldId id="262" r:id="rId8"/>
    <p:sldId id="264" r:id="rId9"/>
    <p:sldId id="265" r:id="rId10"/>
    <p:sldId id="26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70" d="100"/>
          <a:sy n="70" d="100"/>
        </p:scale>
        <p:origin x="73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2176480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0A1A3B9-FD92-499E-AB7C-BF02209CBF4C}" type="datetimeFigureOut">
              <a:rPr lang="en-US" smtClean="0"/>
              <a:t>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3431925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3941909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8474179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2265722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42263400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463926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4117426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56200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630508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A1A3B9-FD92-499E-AB7C-BF02209CBF4C}" type="datetimeFigureOut">
              <a:rPr lang="en-US" smtClean="0"/>
              <a:t>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979469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A1A3B9-FD92-499E-AB7C-BF02209CBF4C}" type="datetimeFigureOut">
              <a:rPr lang="en-US" smtClean="0"/>
              <a:t>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39789404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A1A3B9-FD92-499E-AB7C-BF02209CBF4C}" type="datetimeFigureOut">
              <a:rPr lang="en-US" smtClean="0"/>
              <a:t>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28532000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A1A3B9-FD92-499E-AB7C-BF02209CBF4C}" type="datetimeFigureOut">
              <a:rPr lang="en-US" smtClean="0"/>
              <a:t>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91185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A1A3B9-FD92-499E-AB7C-BF02209CBF4C}" type="datetimeFigureOut">
              <a:rPr lang="en-US" smtClean="0"/>
              <a:t>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209684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0A1A3B9-FD92-499E-AB7C-BF02209CBF4C}" type="datetimeFigureOut">
              <a:rPr lang="en-US" smtClean="0"/>
              <a:t>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278558039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0A1A3B9-FD92-499E-AB7C-BF02209CBF4C}" type="datetimeFigureOut">
              <a:rPr lang="en-US" smtClean="0"/>
              <a:t>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8486C9-2050-4B6B-A9C2-E4E237EEDFD0}" type="slidenum">
              <a:rPr lang="en-US" smtClean="0"/>
              <a:t>‹#›</a:t>
            </a:fld>
            <a:endParaRPr lang="en-US"/>
          </a:p>
        </p:txBody>
      </p:sp>
    </p:spTree>
    <p:extLst>
      <p:ext uri="{BB962C8B-B14F-4D97-AF65-F5344CB8AC3E}">
        <p14:creationId xmlns:p14="http://schemas.microsoft.com/office/powerpoint/2010/main" val="1463203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0A1A3B9-FD92-499E-AB7C-BF02209CBF4C}" type="datetimeFigureOut">
              <a:rPr lang="en-US" smtClean="0"/>
              <a:t>2/6/2017</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58486C9-2050-4B6B-A9C2-E4E237EEDFD0}" type="slidenum">
              <a:rPr lang="en-US" smtClean="0"/>
              <a:t>‹#›</a:t>
            </a:fld>
            <a:endParaRPr lang="en-US"/>
          </a:p>
        </p:txBody>
      </p:sp>
    </p:spTree>
    <p:extLst>
      <p:ext uri="{BB962C8B-B14F-4D97-AF65-F5344CB8AC3E}">
        <p14:creationId xmlns:p14="http://schemas.microsoft.com/office/powerpoint/2010/main" val="2219511825"/>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 id="2147483919" r:id="rId13"/>
    <p:sldLayoutId id="2147483920" r:id="rId14"/>
    <p:sldLayoutId id="2147483921" r:id="rId15"/>
    <p:sldLayoutId id="2147483922" r:id="rId16"/>
    <p:sldLayoutId id="214748392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1695" y="357808"/>
            <a:ext cx="10318418" cy="2458628"/>
          </a:xfrm>
        </p:spPr>
        <p:txBody>
          <a:bodyPr>
            <a:normAutofit/>
          </a:bodyPr>
          <a:lstStyle/>
          <a:p>
            <a:pPr algn="ctr"/>
            <a:r>
              <a:rPr lang="en-US" sz="4800" b="1" dirty="0">
                <a:solidFill>
                  <a:schemeClr val="accent1">
                    <a:lumMod val="75000"/>
                  </a:schemeClr>
                </a:solidFill>
                <a:latin typeface="Elephant" panose="02020904090505020303" pitchFamily="18" charset="0"/>
              </a:rPr>
              <a:t>Chapter 15 Section 1: </a:t>
            </a:r>
            <a:br>
              <a:rPr lang="en-US" sz="4800" b="1" dirty="0">
                <a:solidFill>
                  <a:schemeClr val="accent1">
                    <a:lumMod val="75000"/>
                  </a:schemeClr>
                </a:solidFill>
                <a:latin typeface="Elephant" panose="02020904090505020303" pitchFamily="18" charset="0"/>
              </a:rPr>
            </a:br>
            <a:r>
              <a:rPr lang="en-US" sz="4800" b="1" dirty="0">
                <a:solidFill>
                  <a:schemeClr val="accent1">
                    <a:lumMod val="75000"/>
                  </a:schemeClr>
                </a:solidFill>
                <a:latin typeface="Elephant" panose="02020904090505020303" pitchFamily="18" charset="0"/>
              </a:rPr>
              <a:t>A New Deal Fights the Depression</a:t>
            </a:r>
          </a:p>
        </p:txBody>
      </p:sp>
      <p:pic>
        <p:nvPicPr>
          <p:cNvPr id="4" name="Picture 3"/>
          <p:cNvPicPr>
            <a:picLocks noChangeAspect="1"/>
          </p:cNvPicPr>
          <p:nvPr/>
        </p:nvPicPr>
        <p:blipFill>
          <a:blip r:embed="rId2"/>
          <a:stretch>
            <a:fillRect/>
          </a:stretch>
        </p:blipFill>
        <p:spPr>
          <a:xfrm>
            <a:off x="5363524" y="3179732"/>
            <a:ext cx="5202382" cy="3095417"/>
          </a:xfrm>
          <a:prstGeom prst="rect">
            <a:avLst/>
          </a:prstGeom>
        </p:spPr>
      </p:pic>
    </p:spTree>
    <p:extLst>
      <p:ext uri="{BB962C8B-B14F-4D97-AF65-F5344CB8AC3E}">
        <p14:creationId xmlns:p14="http://schemas.microsoft.com/office/powerpoint/2010/main" val="941770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24082" y="259308"/>
            <a:ext cx="9635319" cy="4062651"/>
          </a:xfrm>
          <a:prstGeom prst="rect">
            <a:avLst/>
          </a:prstGeom>
          <a:noFill/>
        </p:spPr>
        <p:txBody>
          <a:bodyPr wrap="square" rtlCol="0">
            <a:spAutoFit/>
          </a:bodyPr>
          <a:lstStyle/>
          <a:p>
            <a:pPr marL="285750" indent="-285750">
              <a:buFont typeface="Arial" panose="020B0604020202020204" pitchFamily="34" charset="0"/>
              <a:buChar char="•"/>
            </a:pPr>
            <a:r>
              <a:rPr lang="en-US" sz="2000" dirty="0"/>
              <a:t>Father Charles Coughlin, a Roman Catholic priest from a suburb of Detroit, broadcast radio sermons that combined economic, political, and religious ideas.</a:t>
            </a:r>
          </a:p>
          <a:p>
            <a:pPr marL="285750" indent="-285750">
              <a:buFont typeface="Arial" panose="020B0604020202020204" pitchFamily="34" charset="0"/>
              <a:buChar char="•"/>
            </a:pPr>
            <a:r>
              <a:rPr lang="en-US" sz="2000" dirty="0"/>
              <a:t>He soon turned against Roosevelt, he favored a guaranteed annual income and the nationalization of banks.</a:t>
            </a:r>
          </a:p>
          <a:p>
            <a:pPr marL="285750" indent="-285750">
              <a:buFont typeface="Arial" panose="020B0604020202020204" pitchFamily="34" charset="0"/>
              <a:buChar char="•"/>
            </a:pPr>
            <a:r>
              <a:rPr lang="en-US" sz="2000" dirty="0"/>
              <a:t>Dr. Francis Townsend, a physician and long health officer in Long Beach, California.</a:t>
            </a:r>
          </a:p>
          <a:p>
            <a:pPr marL="285750" indent="-285750">
              <a:buFont typeface="Arial" panose="020B0604020202020204" pitchFamily="34" charset="0"/>
              <a:buChar char="•"/>
            </a:pPr>
            <a:r>
              <a:rPr lang="en-US" sz="2000" dirty="0"/>
              <a:t>He believed that Roosevelt wasn’t doing enough to help the poor and elderly, so he devised a pension plan that would provide monthly benefits to the aged.</a:t>
            </a:r>
          </a:p>
          <a:p>
            <a:pPr marL="285750" indent="-285750">
              <a:buFont typeface="Arial" panose="020B0604020202020204" pitchFamily="34" charset="0"/>
              <a:buChar char="•"/>
            </a:pPr>
            <a:r>
              <a:rPr lang="en-US" sz="2000" dirty="0"/>
              <a:t>Senator Huey Long was an elderly supporter of the New Deal, but he too soon turned against Roosevelt.</a:t>
            </a:r>
          </a:p>
          <a:p>
            <a:pPr marL="285750" indent="-285750">
              <a:buFont typeface="Arial" panose="020B0604020202020204" pitchFamily="34" charset="0"/>
              <a:buChar char="•"/>
            </a:pPr>
            <a:r>
              <a:rPr lang="en-US" sz="2000" dirty="0"/>
              <a:t>Long proposed a nationwide social program called Share -Our- Wealth.</a:t>
            </a:r>
          </a:p>
          <a:p>
            <a:pPr marL="285750" indent="-285750">
              <a:buFont typeface="Arial" panose="020B0604020202020204" pitchFamily="34" charset="0"/>
              <a:buChar char="•"/>
            </a:pPr>
            <a:r>
              <a:rPr lang="en-US" sz="2000" dirty="0"/>
              <a:t>Long’s program was so popular that by 1935 he boasted for having perhaps as many of 27,000 Share-Our-Wealth clubs and 7.5 million members.</a:t>
            </a:r>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2"/>
          <a:stretch>
            <a:fillRect/>
          </a:stretch>
        </p:blipFill>
        <p:spPr>
          <a:xfrm>
            <a:off x="2875271" y="4103595"/>
            <a:ext cx="2139980" cy="2657022"/>
          </a:xfrm>
          <a:prstGeom prst="rect">
            <a:avLst/>
          </a:prstGeom>
        </p:spPr>
      </p:pic>
      <p:pic>
        <p:nvPicPr>
          <p:cNvPr id="4" name="Picture 3"/>
          <p:cNvPicPr>
            <a:picLocks noChangeAspect="1"/>
          </p:cNvPicPr>
          <p:nvPr/>
        </p:nvPicPr>
        <p:blipFill>
          <a:blip r:embed="rId3"/>
          <a:stretch>
            <a:fillRect/>
          </a:stretch>
        </p:blipFill>
        <p:spPr>
          <a:xfrm>
            <a:off x="5689694" y="4103595"/>
            <a:ext cx="2185063" cy="2622076"/>
          </a:xfrm>
          <a:prstGeom prst="rect">
            <a:avLst/>
          </a:prstGeom>
        </p:spPr>
      </p:pic>
      <p:pic>
        <p:nvPicPr>
          <p:cNvPr id="5" name="Picture 4"/>
          <p:cNvPicPr>
            <a:picLocks noChangeAspect="1"/>
          </p:cNvPicPr>
          <p:nvPr/>
        </p:nvPicPr>
        <p:blipFill>
          <a:blip r:embed="rId4"/>
          <a:stretch>
            <a:fillRect/>
          </a:stretch>
        </p:blipFill>
        <p:spPr>
          <a:xfrm>
            <a:off x="8735070" y="4079588"/>
            <a:ext cx="2060309" cy="2646083"/>
          </a:xfrm>
          <a:prstGeom prst="rect">
            <a:avLst/>
          </a:prstGeom>
        </p:spPr>
      </p:pic>
    </p:spTree>
    <p:extLst>
      <p:ext uri="{BB962C8B-B14F-4D97-AF65-F5344CB8AC3E}">
        <p14:creationId xmlns:p14="http://schemas.microsoft.com/office/powerpoint/2010/main" val="3627948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90" y="288236"/>
            <a:ext cx="10018713" cy="997226"/>
          </a:xfrm>
        </p:spPr>
        <p:txBody>
          <a:bodyPr/>
          <a:lstStyle/>
          <a:p>
            <a:r>
              <a:rPr lang="en-US" b="1" dirty="0">
                <a:solidFill>
                  <a:schemeClr val="accent1">
                    <a:lumMod val="75000"/>
                  </a:schemeClr>
                </a:solidFill>
                <a:latin typeface="Elephant" panose="02020904090505020303" pitchFamily="18" charset="0"/>
              </a:rPr>
              <a:t>Americans Get a New Deal</a:t>
            </a:r>
          </a:p>
        </p:txBody>
      </p:sp>
      <p:sp>
        <p:nvSpPr>
          <p:cNvPr id="6" name="TextBox 5"/>
          <p:cNvSpPr txBox="1"/>
          <p:nvPr/>
        </p:nvSpPr>
        <p:spPr>
          <a:xfrm>
            <a:off x="1457739" y="1285462"/>
            <a:ext cx="10455965" cy="4062651"/>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90000"/>
                    <a:lumOff val="10000"/>
                  </a:schemeClr>
                </a:solidFill>
              </a:rPr>
              <a:t>Franklin Delano Roosevelt: Known as FDR; the two term governor of New York and a distant cousin of former president Theodore Roosevelt.</a:t>
            </a:r>
          </a:p>
          <a:p>
            <a:pPr marL="285750" indent="-285750">
              <a:buFont typeface="Arial" panose="020B0604020202020204" pitchFamily="34" charset="0"/>
              <a:buChar char="•"/>
            </a:pPr>
            <a:r>
              <a:rPr lang="en-US" sz="2400" dirty="0">
                <a:solidFill>
                  <a:schemeClr val="tx2">
                    <a:lumMod val="90000"/>
                    <a:lumOff val="10000"/>
                  </a:schemeClr>
                </a:solidFill>
              </a:rPr>
              <a:t>Proved to be an effective, reform-minded leader, working to combat the problems of unemployment and poverty.</a:t>
            </a:r>
          </a:p>
          <a:p>
            <a:pPr marL="285750" indent="-285750">
              <a:buFont typeface="Arial" panose="020B0604020202020204" pitchFamily="34" charset="0"/>
              <a:buChar char="•"/>
            </a:pPr>
            <a:r>
              <a:rPr lang="en-US" sz="2400" dirty="0">
                <a:solidFill>
                  <a:schemeClr val="tx2">
                    <a:lumMod val="90000"/>
                    <a:lumOff val="10000"/>
                  </a:schemeClr>
                </a:solidFill>
              </a:rPr>
              <a:t>Roosevelt possessed a “can-do” attitude and projected an air of friendliness and confidence that attracted voters.</a:t>
            </a:r>
          </a:p>
          <a:p>
            <a:pPr marL="285750" indent="-285750">
              <a:buFont typeface="Arial" panose="020B0604020202020204" pitchFamily="34" charset="0"/>
              <a:buChar char="•"/>
            </a:pPr>
            <a:r>
              <a:rPr lang="en-US" sz="2400" dirty="0">
                <a:solidFill>
                  <a:schemeClr val="tx2">
                    <a:lumMod val="90000"/>
                    <a:lumOff val="10000"/>
                  </a:schemeClr>
                </a:solidFill>
              </a:rPr>
              <a:t>FDR captured 23 million votes while Hoover nearly 16 million.</a:t>
            </a:r>
          </a:p>
          <a:p>
            <a:endParaRPr lang="en-US" sz="2400" dirty="0">
              <a:solidFill>
                <a:schemeClr val="tx2">
                  <a:lumMod val="90000"/>
                  <a:lumOff val="10000"/>
                </a:schemeClr>
              </a:solidFill>
            </a:endParaRPr>
          </a:p>
          <a:p>
            <a:pPr marL="285750" indent="-285750">
              <a:buFont typeface="Arial" panose="020B0604020202020204" pitchFamily="34" charset="0"/>
              <a:buChar char="•"/>
            </a:pPr>
            <a:endParaRPr lang="en-US" sz="2400" dirty="0">
              <a:solidFill>
                <a:schemeClr val="tx2">
                  <a:lumMod val="90000"/>
                  <a:lumOff val="10000"/>
                </a:schemeClr>
              </a:solidFill>
            </a:endParaRPr>
          </a:p>
          <a:p>
            <a:pPr marL="285750" indent="-285750">
              <a:buFont typeface="Arial" panose="020B0604020202020204" pitchFamily="34" charset="0"/>
              <a:buChar char="•"/>
            </a:pPr>
            <a:endParaRPr lang="en-US" sz="2400" dirty="0">
              <a:solidFill>
                <a:schemeClr val="tx2">
                  <a:lumMod val="90000"/>
                  <a:lumOff val="10000"/>
                </a:schemeClr>
              </a:solidFill>
            </a:endParaRPr>
          </a:p>
          <a:p>
            <a:pPr marL="285750" indent="-285750">
              <a:buFont typeface="Arial" panose="020B0604020202020204" pitchFamily="34" charset="0"/>
              <a:buChar char="•"/>
            </a:pPr>
            <a:endParaRPr lang="en-US" dirty="0"/>
          </a:p>
        </p:txBody>
      </p:sp>
      <p:pic>
        <p:nvPicPr>
          <p:cNvPr id="7" name="Picture 6"/>
          <p:cNvPicPr>
            <a:picLocks noChangeAspect="1"/>
          </p:cNvPicPr>
          <p:nvPr/>
        </p:nvPicPr>
        <p:blipFill>
          <a:blip r:embed="rId2"/>
          <a:stretch>
            <a:fillRect/>
          </a:stretch>
        </p:blipFill>
        <p:spPr>
          <a:xfrm>
            <a:off x="4333047" y="4121426"/>
            <a:ext cx="4847329" cy="2517062"/>
          </a:xfrm>
          <a:prstGeom prst="rect">
            <a:avLst/>
          </a:prstGeom>
        </p:spPr>
      </p:pic>
    </p:spTree>
    <p:extLst>
      <p:ext uri="{BB962C8B-B14F-4D97-AF65-F5344CB8AC3E}">
        <p14:creationId xmlns:p14="http://schemas.microsoft.com/office/powerpoint/2010/main" val="2440965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26124" y="277505"/>
            <a:ext cx="7331022" cy="6370975"/>
          </a:xfrm>
          <a:prstGeom prst="rect">
            <a:avLst/>
          </a:prstGeom>
          <a:noFill/>
        </p:spPr>
        <p:txBody>
          <a:bodyPr wrap="square" rtlCol="0">
            <a:spAutoFit/>
          </a:bodyPr>
          <a:lstStyle/>
          <a:p>
            <a:pPr marL="285750" indent="-285750">
              <a:buFont typeface="Arial" panose="020B0604020202020204" pitchFamily="34" charset="0"/>
              <a:buChar char="•"/>
            </a:pPr>
            <a:r>
              <a:rPr lang="en-US" sz="2400" dirty="0"/>
              <a:t>“Brain Trust” : A select group of professors, lawyers, and journalists that worked with Roosevelt formulate a set of policies from his new administration.</a:t>
            </a:r>
          </a:p>
          <a:p>
            <a:pPr marL="285750" indent="-285750">
              <a:buFont typeface="Arial" panose="020B0604020202020204" pitchFamily="34" charset="0"/>
              <a:buChar char="•"/>
            </a:pPr>
            <a:r>
              <a:rPr lang="en-US" sz="2400" dirty="0"/>
              <a:t>New Deal: A phase taken from taken from a campaign speech in which Roosevelt had promised “a new deal for the American people.”</a:t>
            </a:r>
          </a:p>
          <a:p>
            <a:pPr marL="285750" indent="-285750">
              <a:buFont typeface="Arial" panose="020B0604020202020204" pitchFamily="34" charset="0"/>
              <a:buChar char="•"/>
            </a:pPr>
            <a:r>
              <a:rPr lang="en-US" sz="2400" dirty="0"/>
              <a:t>New Deal policies focused on three general goals: relief for the needy, economic recovery, and financial reform.</a:t>
            </a:r>
          </a:p>
          <a:p>
            <a:pPr marL="285750" indent="-285750">
              <a:buFont typeface="Arial" panose="020B0604020202020204" pitchFamily="34" charset="0"/>
              <a:buChar char="•"/>
            </a:pPr>
            <a:r>
              <a:rPr lang="en-US" sz="2400" dirty="0"/>
              <a:t>The Hundred Days: A period of intense activity lasting from March 9 to June 16, 1933.</a:t>
            </a:r>
          </a:p>
          <a:p>
            <a:pPr marL="285750" indent="-285750">
              <a:buFont typeface="Arial" panose="020B0604020202020204" pitchFamily="34" charset="0"/>
              <a:buChar char="•"/>
            </a:pPr>
            <a:r>
              <a:rPr lang="en-US" sz="2400" dirty="0"/>
              <a:t>Roosevelt persuaded Congress to pass the Emergency Banking Relief Act which authorized the Treasury Department to inspect the country’s banks.</a:t>
            </a:r>
          </a:p>
          <a:p>
            <a:pPr marL="285750" indent="-285750">
              <a:buFont typeface="Arial" panose="020B0604020202020204" pitchFamily="34" charset="0"/>
              <a:buChar char="•"/>
            </a:pPr>
            <a:r>
              <a:rPr lang="en-US" sz="2400" dirty="0"/>
              <a:t>This measure revived public confidence in banks, since customers now had greater faith that the open banks were in good financial shape. </a:t>
            </a:r>
          </a:p>
        </p:txBody>
      </p:sp>
      <p:pic>
        <p:nvPicPr>
          <p:cNvPr id="5" name="Picture 4"/>
          <p:cNvPicPr>
            <a:picLocks noChangeAspect="1"/>
          </p:cNvPicPr>
          <p:nvPr/>
        </p:nvPicPr>
        <p:blipFill>
          <a:blip r:embed="rId2"/>
          <a:stretch>
            <a:fillRect/>
          </a:stretch>
        </p:blipFill>
        <p:spPr>
          <a:xfrm>
            <a:off x="8971823" y="562353"/>
            <a:ext cx="2314876" cy="2572084"/>
          </a:xfrm>
          <a:prstGeom prst="rect">
            <a:avLst/>
          </a:prstGeom>
        </p:spPr>
      </p:pic>
      <p:pic>
        <p:nvPicPr>
          <p:cNvPr id="6" name="Picture 5"/>
          <p:cNvPicPr>
            <a:picLocks noChangeAspect="1"/>
          </p:cNvPicPr>
          <p:nvPr/>
        </p:nvPicPr>
        <p:blipFill>
          <a:blip r:embed="rId3"/>
          <a:stretch>
            <a:fillRect/>
          </a:stretch>
        </p:blipFill>
        <p:spPr>
          <a:xfrm>
            <a:off x="8715943" y="3822762"/>
            <a:ext cx="2939244" cy="2325269"/>
          </a:xfrm>
          <a:prstGeom prst="rect">
            <a:avLst/>
          </a:prstGeom>
        </p:spPr>
      </p:pic>
    </p:spTree>
    <p:extLst>
      <p:ext uri="{BB962C8B-B14F-4D97-AF65-F5344CB8AC3E}">
        <p14:creationId xmlns:p14="http://schemas.microsoft.com/office/powerpoint/2010/main" val="3641860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24085" y="491320"/>
            <a:ext cx="10140286" cy="6001643"/>
          </a:xfrm>
          <a:prstGeom prst="rect">
            <a:avLst/>
          </a:prstGeom>
          <a:noFill/>
        </p:spPr>
        <p:txBody>
          <a:bodyPr wrap="square" rtlCol="0">
            <a:spAutoFit/>
          </a:bodyPr>
          <a:lstStyle/>
          <a:p>
            <a:pPr marL="285750" indent="-285750">
              <a:buFont typeface="Arial" panose="020B0604020202020204" pitchFamily="34" charset="0"/>
              <a:buChar char="•"/>
            </a:pPr>
            <a:r>
              <a:rPr lang="en-US" sz="2400" dirty="0"/>
              <a:t>FDR explained that when too many people demanded their savings in cash, banks would fall.</a:t>
            </a:r>
          </a:p>
          <a:p>
            <a:pPr marL="285750" indent="-285750">
              <a:buFont typeface="Arial" panose="020B0604020202020204" pitchFamily="34" charset="0"/>
              <a:buChar char="•"/>
            </a:pPr>
            <a:r>
              <a:rPr lang="en-US" sz="2400" dirty="0"/>
              <a:t>Banks were weak and even strong banks could not meet such heavy demands.</a:t>
            </a:r>
          </a:p>
          <a:p>
            <a:pPr marL="285750" indent="-285750">
              <a:buFont typeface="Arial" panose="020B0604020202020204" pitchFamily="34" charset="0"/>
              <a:buChar char="•"/>
            </a:pPr>
            <a:r>
              <a:rPr lang="en-US" sz="2400" dirty="0"/>
              <a:t>Glass- Steagall Act: Established the Federal Deposit Insurance Corporation which provided federal insurance for individual bank accounts for up to $5,000 reassuring millions of bank customers that their money was safe.</a:t>
            </a:r>
          </a:p>
          <a:p>
            <a:pPr marL="285750" indent="-285750">
              <a:buFont typeface="Arial" panose="020B0604020202020204" pitchFamily="34" charset="0"/>
              <a:buChar char="•"/>
            </a:pPr>
            <a:r>
              <a:rPr lang="en-US" sz="2400" dirty="0"/>
              <a:t>Federal Securities Act: Required corporations to provide complete information on all stock offerings and made them liable for any misrepresentations.</a:t>
            </a:r>
          </a:p>
          <a:p>
            <a:pPr marL="285750" indent="-285750">
              <a:buFont typeface="Arial" panose="020B0604020202020204" pitchFamily="34" charset="0"/>
              <a:buChar char="•"/>
            </a:pPr>
            <a:r>
              <a:rPr lang="en-US" sz="2400" dirty="0"/>
              <a:t>Congress created the Securities and Exchange Commission (SEC) to regulate the stock market.</a:t>
            </a:r>
          </a:p>
          <a:p>
            <a:pPr marL="285750" indent="-285750">
              <a:buFont typeface="Arial" panose="020B0604020202020204" pitchFamily="34" charset="0"/>
              <a:buChar char="•"/>
            </a:pPr>
            <a:r>
              <a:rPr lang="en-US" sz="2400" dirty="0"/>
              <a:t>Roosevelt persuaded Congress to a[[prove a bill allowing the manufacture and sale of some alcoholic beverages.</a:t>
            </a:r>
          </a:p>
          <a:p>
            <a:pPr marL="285750" indent="-285750">
              <a:buFont typeface="Arial" panose="020B0604020202020204" pitchFamily="34" charset="0"/>
              <a:buChar char="•"/>
            </a:pPr>
            <a:r>
              <a:rPr lang="en-US" sz="2400" dirty="0"/>
              <a:t>By 1933, the passage of the 21</a:t>
            </a:r>
            <a:r>
              <a:rPr lang="en-US" sz="2400" baseline="30000" dirty="0"/>
              <a:t>st</a:t>
            </a:r>
            <a:r>
              <a:rPr lang="en-US" sz="2400" dirty="0"/>
              <a:t> Amendment had repealed prohibition altogether.</a:t>
            </a:r>
          </a:p>
        </p:txBody>
      </p:sp>
    </p:spTree>
    <p:extLst>
      <p:ext uri="{BB962C8B-B14F-4D97-AF65-F5344CB8AC3E}">
        <p14:creationId xmlns:p14="http://schemas.microsoft.com/office/powerpoint/2010/main" val="1660139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5756" y="313899"/>
            <a:ext cx="8806101" cy="1046327"/>
          </a:xfrm>
        </p:spPr>
        <p:txBody>
          <a:bodyPr/>
          <a:lstStyle/>
          <a:p>
            <a:r>
              <a:rPr lang="en-US" b="1" dirty="0">
                <a:solidFill>
                  <a:schemeClr val="accent1">
                    <a:lumMod val="75000"/>
                  </a:schemeClr>
                </a:solidFill>
                <a:latin typeface="Elephant" panose="02020904090505020303" pitchFamily="18" charset="0"/>
              </a:rPr>
              <a:t>Helping the American People</a:t>
            </a:r>
          </a:p>
        </p:txBody>
      </p:sp>
      <p:sp>
        <p:nvSpPr>
          <p:cNvPr id="4" name="TextBox 3"/>
          <p:cNvSpPr txBox="1"/>
          <p:nvPr/>
        </p:nvSpPr>
        <p:spPr>
          <a:xfrm>
            <a:off x="1528548" y="1528549"/>
            <a:ext cx="10140287" cy="3139321"/>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lumMod val="90000"/>
                    <a:lumOff val="10000"/>
                  </a:schemeClr>
                </a:solidFill>
              </a:rPr>
              <a:t>Agricultural Adjustment Act (AAA): Sought to raise crop prices by lowering production which the government achieved by paying farmers to leave a certain amount of every acre of land unseeded.</a:t>
            </a:r>
          </a:p>
          <a:p>
            <a:pPr marL="285750" indent="-285750">
              <a:buFont typeface="Arial" panose="020B0604020202020204" pitchFamily="34" charset="0"/>
              <a:buChar char="•"/>
            </a:pPr>
            <a:r>
              <a:rPr lang="en-US" sz="2000" dirty="0">
                <a:solidFill>
                  <a:schemeClr val="tx2">
                    <a:lumMod val="90000"/>
                    <a:lumOff val="10000"/>
                  </a:schemeClr>
                </a:solidFill>
              </a:rPr>
              <a:t>The government paid cotton growers $200 million to plow under 10 million acres of their crop.</a:t>
            </a:r>
          </a:p>
          <a:p>
            <a:pPr marL="285750" indent="-285750">
              <a:buFont typeface="Arial" panose="020B0604020202020204" pitchFamily="34" charset="0"/>
              <a:buChar char="•"/>
            </a:pPr>
            <a:r>
              <a:rPr lang="en-US" sz="2000" dirty="0">
                <a:solidFill>
                  <a:schemeClr val="tx2">
                    <a:lumMod val="90000"/>
                    <a:lumOff val="10000"/>
                  </a:schemeClr>
                </a:solidFill>
              </a:rPr>
              <a:t>Tennessee Valley Authority (TVA): Renovated five existing dams and constructed 20 new ones, created thousands of jobs, and provided flood control, hydroelectric power, and other benefits to an impoverished region.</a:t>
            </a:r>
          </a:p>
          <a:p>
            <a:pPr marL="285750" indent="-285750">
              <a:buFont typeface="Arial" panose="020B0604020202020204" pitchFamily="34" charset="0"/>
              <a:buChar char="•"/>
            </a:pPr>
            <a:endParaRPr lang="en-US" sz="2000" dirty="0">
              <a:solidFill>
                <a:schemeClr val="tx2">
                  <a:lumMod val="90000"/>
                  <a:lumOff val="10000"/>
                </a:schemeClr>
              </a:solidFill>
            </a:endParaRPr>
          </a:p>
          <a:p>
            <a:pPr marL="285750" indent="-285750">
              <a:buFont typeface="Arial" panose="020B0604020202020204" pitchFamily="34" charset="0"/>
              <a:buChar char="•"/>
            </a:pPr>
            <a:endParaRPr lang="en-US" dirty="0"/>
          </a:p>
        </p:txBody>
      </p:sp>
      <p:pic>
        <p:nvPicPr>
          <p:cNvPr id="5" name="Picture 4"/>
          <p:cNvPicPr>
            <a:picLocks noChangeAspect="1"/>
          </p:cNvPicPr>
          <p:nvPr/>
        </p:nvPicPr>
        <p:blipFill>
          <a:blip r:embed="rId2"/>
          <a:stretch>
            <a:fillRect/>
          </a:stretch>
        </p:blipFill>
        <p:spPr>
          <a:xfrm>
            <a:off x="3264871" y="4212321"/>
            <a:ext cx="2972156" cy="2406274"/>
          </a:xfrm>
          <a:prstGeom prst="rect">
            <a:avLst/>
          </a:prstGeom>
        </p:spPr>
      </p:pic>
      <p:pic>
        <p:nvPicPr>
          <p:cNvPr id="6" name="Picture 5"/>
          <p:cNvPicPr>
            <a:picLocks noChangeAspect="1"/>
          </p:cNvPicPr>
          <p:nvPr/>
        </p:nvPicPr>
        <p:blipFill>
          <a:blip r:embed="rId3"/>
          <a:stretch>
            <a:fillRect/>
          </a:stretch>
        </p:blipFill>
        <p:spPr>
          <a:xfrm>
            <a:off x="7377040" y="4012735"/>
            <a:ext cx="2469393" cy="2605860"/>
          </a:xfrm>
          <a:prstGeom prst="rect">
            <a:avLst/>
          </a:prstGeom>
        </p:spPr>
      </p:pic>
    </p:spTree>
    <p:extLst>
      <p:ext uri="{BB962C8B-B14F-4D97-AF65-F5344CB8AC3E}">
        <p14:creationId xmlns:p14="http://schemas.microsoft.com/office/powerpoint/2010/main" val="2078199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5594" y="354843"/>
            <a:ext cx="10658901"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t>Civilian Conservation Corps (CCC): Young men aged 18 to 25 were put to work building roads, developing parks, planting trees, and helping in soil-erosion and flood-control projects.</a:t>
            </a:r>
          </a:p>
          <a:p>
            <a:pPr marL="285750" indent="-285750">
              <a:buFont typeface="Arial" panose="020B0604020202020204" pitchFamily="34" charset="0"/>
              <a:buChar char="•"/>
            </a:pPr>
            <a:r>
              <a:rPr lang="en-US" sz="2400" dirty="0"/>
              <a:t>In 1942, almost 3 million young men had passed through the CCC.</a:t>
            </a:r>
          </a:p>
          <a:p>
            <a:pPr marL="285750" indent="-285750">
              <a:buFont typeface="Arial" panose="020B0604020202020204" pitchFamily="34" charset="0"/>
              <a:buChar char="•"/>
            </a:pPr>
            <a:r>
              <a:rPr lang="en-US" sz="2400" dirty="0"/>
              <a:t>National Industrial Recovery Act (NIRA): Provided money to states to create jobs chiefly in the construction of schools and other community buildings.</a:t>
            </a:r>
          </a:p>
          <a:p>
            <a:pPr marL="285750" indent="-285750">
              <a:buFont typeface="Arial" panose="020B0604020202020204" pitchFamily="34" charset="0"/>
              <a:buChar char="•"/>
            </a:pPr>
            <a:r>
              <a:rPr lang="en-US" sz="2400" dirty="0"/>
              <a:t>FDR established the Civil Rights Administration in November 1933 which provided 4 million immediate jobs during the winter of 1933-1943.</a:t>
            </a:r>
          </a:p>
          <a:p>
            <a:pPr marL="285750" indent="-285750">
              <a:buFont typeface="Arial" panose="020B0604020202020204" pitchFamily="34" charset="0"/>
              <a:buChar char="•"/>
            </a:pPr>
            <a:endParaRPr lang="en-US" sz="2400" dirty="0"/>
          </a:p>
          <a:p>
            <a:r>
              <a:rPr lang="en-US" sz="2400" dirty="0"/>
              <a:t> </a:t>
            </a:r>
          </a:p>
        </p:txBody>
      </p:sp>
      <p:pic>
        <p:nvPicPr>
          <p:cNvPr id="3" name="Picture 2"/>
          <p:cNvPicPr>
            <a:picLocks noChangeAspect="1"/>
          </p:cNvPicPr>
          <p:nvPr/>
        </p:nvPicPr>
        <p:blipFill>
          <a:blip r:embed="rId2"/>
          <a:stretch>
            <a:fillRect/>
          </a:stretch>
        </p:blipFill>
        <p:spPr>
          <a:xfrm>
            <a:off x="3599344" y="3557432"/>
            <a:ext cx="1968943" cy="3054907"/>
          </a:xfrm>
          <a:prstGeom prst="rect">
            <a:avLst/>
          </a:prstGeom>
        </p:spPr>
      </p:pic>
      <p:pic>
        <p:nvPicPr>
          <p:cNvPr id="4" name="Picture 3"/>
          <p:cNvPicPr>
            <a:picLocks noChangeAspect="1"/>
          </p:cNvPicPr>
          <p:nvPr/>
        </p:nvPicPr>
        <p:blipFill>
          <a:blip r:embed="rId3"/>
          <a:stretch>
            <a:fillRect/>
          </a:stretch>
        </p:blipFill>
        <p:spPr>
          <a:xfrm>
            <a:off x="6876764" y="3557432"/>
            <a:ext cx="2867737" cy="2896414"/>
          </a:xfrm>
          <a:prstGeom prst="rect">
            <a:avLst/>
          </a:prstGeom>
        </p:spPr>
      </p:pic>
    </p:spTree>
    <p:extLst>
      <p:ext uri="{BB962C8B-B14F-4D97-AF65-F5344CB8AC3E}">
        <p14:creationId xmlns:p14="http://schemas.microsoft.com/office/powerpoint/2010/main" val="1476262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10686" y="95534"/>
            <a:ext cx="5076967" cy="7017306"/>
          </a:xfrm>
          <a:prstGeom prst="rect">
            <a:avLst/>
          </a:prstGeom>
          <a:noFill/>
        </p:spPr>
        <p:txBody>
          <a:bodyPr wrap="square" rtlCol="0">
            <a:spAutoFit/>
          </a:bodyPr>
          <a:lstStyle/>
          <a:p>
            <a:pPr marL="285750" indent="-285750">
              <a:buFont typeface="Arial" panose="020B0604020202020204" pitchFamily="34" charset="0"/>
              <a:buChar char="•"/>
            </a:pPr>
            <a:r>
              <a:rPr lang="en-US" sz="2400" dirty="0"/>
              <a:t>National Recovery Administration (NRA): Set prices of many products and established standards.</a:t>
            </a:r>
          </a:p>
          <a:p>
            <a:pPr marL="285750" indent="-285750">
              <a:buFont typeface="Arial" panose="020B0604020202020204" pitchFamily="34" charset="0"/>
              <a:buChar char="•"/>
            </a:pPr>
            <a:r>
              <a:rPr lang="en-US" sz="2400" dirty="0"/>
              <a:t>The aim of the NRA was to promote recovery by interrupting the trend of wage cuts, falling prices, and layoffs.</a:t>
            </a:r>
          </a:p>
          <a:p>
            <a:pPr marL="285750" indent="-285750">
              <a:buFont typeface="Arial" panose="020B0604020202020204" pitchFamily="34" charset="0"/>
              <a:buChar char="•"/>
            </a:pPr>
            <a:r>
              <a:rPr lang="en-US" sz="2400" dirty="0"/>
              <a:t>Home Owners Loan Corporation (HOLC):  Provided government loans to homeowners who faced foreclosure because they couldn’t meet their loan payments.</a:t>
            </a:r>
          </a:p>
          <a:p>
            <a:pPr marL="285750" indent="-285750">
              <a:buFont typeface="Arial" panose="020B0604020202020204" pitchFamily="34" charset="0"/>
              <a:buChar char="•"/>
            </a:pPr>
            <a:r>
              <a:rPr lang="en-US" sz="2400" dirty="0"/>
              <a:t>National Housing Act (FHA): This agency furnished loans for home mortgages and repairs.</a:t>
            </a:r>
          </a:p>
          <a:p>
            <a:pPr marL="285750" indent="-285750">
              <a:buFont typeface="Arial" panose="020B0604020202020204" pitchFamily="34" charset="0"/>
              <a:buChar char="•"/>
            </a:pPr>
            <a:r>
              <a:rPr lang="en-US" sz="2400" dirty="0"/>
              <a:t>Federal Emergency Relief Administration: Funded with $500 million to provide direct relief for the needy.</a:t>
            </a:r>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2"/>
          <a:stretch>
            <a:fillRect/>
          </a:stretch>
        </p:blipFill>
        <p:spPr>
          <a:xfrm>
            <a:off x="7313493" y="286603"/>
            <a:ext cx="2503072" cy="3003686"/>
          </a:xfrm>
          <a:prstGeom prst="rect">
            <a:avLst/>
          </a:prstGeom>
        </p:spPr>
      </p:pic>
      <p:pic>
        <p:nvPicPr>
          <p:cNvPr id="4" name="Picture 3"/>
          <p:cNvPicPr>
            <a:picLocks noChangeAspect="1"/>
          </p:cNvPicPr>
          <p:nvPr/>
        </p:nvPicPr>
        <p:blipFill>
          <a:blip r:embed="rId3"/>
          <a:stretch>
            <a:fillRect/>
          </a:stretch>
        </p:blipFill>
        <p:spPr>
          <a:xfrm>
            <a:off x="8999690" y="3399471"/>
            <a:ext cx="2710089" cy="3265167"/>
          </a:xfrm>
          <a:prstGeom prst="rect">
            <a:avLst/>
          </a:prstGeom>
        </p:spPr>
      </p:pic>
    </p:spTree>
    <p:extLst>
      <p:ext uri="{BB962C8B-B14F-4D97-AF65-F5344CB8AC3E}">
        <p14:creationId xmlns:p14="http://schemas.microsoft.com/office/powerpoint/2010/main" val="3724800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1607" y="232012"/>
            <a:ext cx="10018713" cy="1019032"/>
          </a:xfrm>
        </p:spPr>
        <p:txBody>
          <a:bodyPr/>
          <a:lstStyle/>
          <a:p>
            <a:r>
              <a:rPr lang="en-US" b="1" dirty="0">
                <a:solidFill>
                  <a:schemeClr val="accent1">
                    <a:lumMod val="75000"/>
                  </a:schemeClr>
                </a:solidFill>
                <a:latin typeface="Elephant" panose="02020904090505020303" pitchFamily="18" charset="0"/>
              </a:rPr>
              <a:t>The New Deal Comes Under Attack</a:t>
            </a:r>
          </a:p>
        </p:txBody>
      </p:sp>
      <p:sp>
        <p:nvSpPr>
          <p:cNvPr id="3" name="TextBox 2"/>
          <p:cNvSpPr txBox="1"/>
          <p:nvPr/>
        </p:nvSpPr>
        <p:spPr>
          <a:xfrm>
            <a:off x="1648085" y="1251044"/>
            <a:ext cx="10018712" cy="6093976"/>
          </a:xfrm>
          <a:prstGeom prst="rect">
            <a:avLst/>
          </a:prstGeom>
          <a:noFill/>
        </p:spPr>
        <p:txBody>
          <a:bodyPr wrap="square" rtlCol="0">
            <a:spAutoFit/>
          </a:bodyPr>
          <a:lstStyle/>
          <a:p>
            <a:pPr marL="285750" indent="-285750">
              <a:buFont typeface="Arial" panose="020B0604020202020204" pitchFamily="34" charset="0"/>
              <a:buChar char="•"/>
            </a:pPr>
            <a:r>
              <a:rPr lang="en-US" sz="2400" dirty="0"/>
              <a:t>Deficit Spending: Spending more money than the government receives in revenue.</a:t>
            </a:r>
          </a:p>
          <a:p>
            <a:pPr marL="285750" indent="-285750">
              <a:buFont typeface="Arial" panose="020B0604020202020204" pitchFamily="34" charset="0"/>
              <a:buChar char="•"/>
            </a:pPr>
            <a:r>
              <a:rPr lang="en-US" sz="2400" dirty="0"/>
              <a:t>FDR regarded deficit spending as a necessary evil to be used only at a time of great economic crisis.</a:t>
            </a:r>
          </a:p>
          <a:p>
            <a:pPr marL="285750" indent="-285750">
              <a:buFont typeface="Arial" panose="020B0604020202020204" pitchFamily="34" charset="0"/>
              <a:buChar char="•"/>
            </a:pPr>
            <a:r>
              <a:rPr lang="en-US" sz="2400" dirty="0"/>
              <a:t>Conservative critics argued that Roosevelt spent too much on direct relief and used New Deal policies to control business and socialize the economy. </a:t>
            </a:r>
          </a:p>
          <a:p>
            <a:pPr marL="285750" indent="-285750">
              <a:buFont typeface="Arial" panose="020B0604020202020204" pitchFamily="34" charset="0"/>
              <a:buChar char="•"/>
            </a:pPr>
            <a:r>
              <a:rPr lang="en-US" sz="2400" dirty="0"/>
              <a:t>Critics believed that the New Deal interfered with the workings of a free-market economy.</a:t>
            </a:r>
          </a:p>
          <a:p>
            <a:pPr marL="285750" indent="-285750">
              <a:buFont typeface="Arial" panose="020B0604020202020204" pitchFamily="34" charset="0"/>
              <a:buChar char="•"/>
            </a:pPr>
            <a:r>
              <a:rPr lang="en-US" sz="2400" dirty="0"/>
              <a:t>The Supreme Court reacts</a:t>
            </a:r>
          </a:p>
          <a:p>
            <a:pPr marL="285750" indent="-285750">
              <a:buFont typeface="Arial" panose="020B0604020202020204" pitchFamily="34" charset="0"/>
              <a:buChar char="•"/>
            </a:pPr>
            <a:r>
              <a:rPr lang="en-US" sz="2400" dirty="0"/>
              <a:t>The NIRA was struck down as unconstitutional</a:t>
            </a:r>
          </a:p>
          <a:p>
            <a:pPr marL="285750" indent="-285750">
              <a:buFont typeface="Arial" panose="020B0604020202020204" pitchFamily="34" charset="0"/>
              <a:buChar char="•"/>
            </a:pPr>
            <a:r>
              <a:rPr lang="en-US" sz="2400" dirty="0"/>
              <a:t>It declared that the law gave legislative powers to the executive branch and that the enforcement of industry codes within the states went beyond the federal government’s constitutional powers to regulate interstate commerce.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117023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9618" y="450376"/>
            <a:ext cx="9935570" cy="3724096"/>
          </a:xfrm>
          <a:prstGeom prst="rect">
            <a:avLst/>
          </a:prstGeom>
          <a:noFill/>
        </p:spPr>
        <p:txBody>
          <a:bodyPr wrap="square" rtlCol="0">
            <a:spAutoFit/>
          </a:bodyPr>
          <a:lstStyle/>
          <a:p>
            <a:pPr marL="285750" indent="-285750">
              <a:buFont typeface="Arial" panose="020B0604020202020204" pitchFamily="34" charset="0"/>
              <a:buChar char="•"/>
            </a:pPr>
            <a:r>
              <a:rPr lang="en-US" sz="2000" dirty="0"/>
              <a:t>President Roosevelt proposed in February 2937 that Congress enact a court-reform bill to reorganized the federal judiciary and allow him to appoint six new Supreme Court justices.</a:t>
            </a:r>
          </a:p>
          <a:p>
            <a:pPr marL="285750" indent="-285750">
              <a:buFont typeface="Arial" panose="020B0604020202020204" pitchFamily="34" charset="0"/>
              <a:buChar char="•"/>
            </a:pPr>
            <a:r>
              <a:rPr lang="en-US" sz="2000" dirty="0"/>
              <a:t>The “Court-packing bill” aroused a storm of protest in Congress and the press.</a:t>
            </a:r>
          </a:p>
          <a:p>
            <a:pPr marL="285750" indent="-285750">
              <a:buFont typeface="Arial" panose="020B0604020202020204" pitchFamily="34" charset="0"/>
              <a:buChar char="•"/>
            </a:pPr>
            <a:r>
              <a:rPr lang="en-US" sz="2000" dirty="0"/>
              <a:t>Many people believed that the president was violating principles of judicial independence and the separation of powers.</a:t>
            </a:r>
          </a:p>
          <a:p>
            <a:pPr marL="285750" indent="-285750">
              <a:buFont typeface="Arial" panose="020B0604020202020204" pitchFamily="34" charset="0"/>
              <a:buChar char="•"/>
            </a:pPr>
            <a:r>
              <a:rPr lang="en-US" sz="2000" dirty="0"/>
              <a:t>Roosevelt was able to appoint seven new justices over the next four years.</a:t>
            </a:r>
          </a:p>
          <a:p>
            <a:pPr marL="285750" indent="-285750">
              <a:buFont typeface="Arial" panose="020B0604020202020204" pitchFamily="34" charset="0"/>
              <a:buChar char="•"/>
            </a:pPr>
            <a:r>
              <a:rPr lang="en-US" sz="2000" dirty="0"/>
              <a:t>American Liberty League: An organization that opposed New Deal measures that it believed violated respect for the rights of individuals and property.</a:t>
            </a:r>
          </a:p>
          <a:p>
            <a:pPr marL="285750" indent="-285750">
              <a:buFont typeface="Arial" panose="020B0604020202020204" pitchFamily="34" charset="0"/>
              <a:buChar char="•"/>
            </a:pPr>
            <a:r>
              <a:rPr lang="en-US" sz="2000" dirty="0"/>
              <a:t>Three of the toughest critics were: Charles Coughlin, Dr. Francis Townsend, and Huey Long.</a:t>
            </a:r>
            <a:endParaRPr lang="en-US" dirty="0"/>
          </a:p>
          <a:p>
            <a:pPr marL="285750" indent="-285750">
              <a:buFont typeface="Arial" panose="020B0604020202020204" pitchFamily="34" charset="0"/>
              <a:buChar char="•"/>
            </a:pPr>
            <a:endParaRPr lang="en-US" dirty="0"/>
          </a:p>
          <a:p>
            <a:endParaRPr lang="en-US" dirty="0"/>
          </a:p>
        </p:txBody>
      </p:sp>
      <p:pic>
        <p:nvPicPr>
          <p:cNvPr id="3" name="Picture 2"/>
          <p:cNvPicPr>
            <a:picLocks noChangeAspect="1"/>
          </p:cNvPicPr>
          <p:nvPr/>
        </p:nvPicPr>
        <p:blipFill>
          <a:blip r:embed="rId2"/>
          <a:stretch>
            <a:fillRect/>
          </a:stretch>
        </p:blipFill>
        <p:spPr>
          <a:xfrm>
            <a:off x="3370996" y="3671248"/>
            <a:ext cx="2497541" cy="2793474"/>
          </a:xfrm>
          <a:prstGeom prst="rect">
            <a:avLst/>
          </a:prstGeom>
        </p:spPr>
      </p:pic>
      <p:pic>
        <p:nvPicPr>
          <p:cNvPr id="4" name="Picture 3"/>
          <p:cNvPicPr>
            <a:picLocks noChangeAspect="1"/>
          </p:cNvPicPr>
          <p:nvPr/>
        </p:nvPicPr>
        <p:blipFill>
          <a:blip r:embed="rId3"/>
          <a:stretch>
            <a:fillRect/>
          </a:stretch>
        </p:blipFill>
        <p:spPr>
          <a:xfrm>
            <a:off x="7069540" y="3671248"/>
            <a:ext cx="3176987" cy="2841862"/>
          </a:xfrm>
          <a:prstGeom prst="rect">
            <a:avLst/>
          </a:prstGeom>
        </p:spPr>
      </p:pic>
    </p:spTree>
    <p:extLst>
      <p:ext uri="{BB962C8B-B14F-4D97-AF65-F5344CB8AC3E}">
        <p14:creationId xmlns:p14="http://schemas.microsoft.com/office/powerpoint/2010/main" val="992775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1A9F9826-882C-40B9-8F38-5A3B8CFD196D}"/>
    </a:ext>
  </a:extLst>
</a:theme>
</file>

<file path=docProps/app.xml><?xml version="1.0" encoding="utf-8"?>
<Properties xmlns="http://schemas.openxmlformats.org/officeDocument/2006/extended-properties" xmlns:vt="http://schemas.openxmlformats.org/officeDocument/2006/docPropsVTypes">
  <Template>TM03457496[[fn=Parallax]]</Template>
  <TotalTime>2892</TotalTime>
  <Words>1030</Words>
  <Application>Microsoft Office PowerPoint</Application>
  <PresentationFormat>Widescreen</PresentationFormat>
  <Paragraphs>58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Corbel</vt:lpstr>
      <vt:lpstr>Elephant</vt:lpstr>
      <vt:lpstr>Parallax</vt:lpstr>
      <vt:lpstr>Chapter 15 Section 1:  A New Deal Fights the Depression</vt:lpstr>
      <vt:lpstr>Americans Get a New Deal</vt:lpstr>
      <vt:lpstr>PowerPoint Presentation</vt:lpstr>
      <vt:lpstr>PowerPoint Presentation</vt:lpstr>
      <vt:lpstr>Helping the American People</vt:lpstr>
      <vt:lpstr>PowerPoint Presentation</vt:lpstr>
      <vt:lpstr>PowerPoint Presentation</vt:lpstr>
      <vt:lpstr>The New Deal Comes Under Attack</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Ola Hadi</dc:creator>
  <cp:lastModifiedBy>Ola Hadi</cp:lastModifiedBy>
  <cp:revision>19</cp:revision>
  <dcterms:created xsi:type="dcterms:W3CDTF">2017-02-06T18:44:48Z</dcterms:created>
  <dcterms:modified xsi:type="dcterms:W3CDTF">2017-02-08T18:57:28Z</dcterms:modified>
</cp:coreProperties>
</file>